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8" r:id="rId3"/>
    <p:sldId id="258" r:id="rId4"/>
    <p:sldId id="269" r:id="rId5"/>
    <p:sldId id="259" r:id="rId6"/>
    <p:sldId id="260" r:id="rId7"/>
    <p:sldId id="261" r:id="rId8"/>
    <p:sldId id="267" r:id="rId9"/>
    <p:sldId id="262" r:id="rId10"/>
    <p:sldId id="264" r:id="rId11"/>
    <p:sldId id="266" r:id="rId12"/>
    <p:sldId id="265"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47" d="100"/>
          <a:sy n="47" d="100"/>
        </p:scale>
        <p:origin x="2064"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AED8E5B-0D98-4FE1-9B26-D1041E3A89F9}" type="datetimeFigureOut">
              <a:rPr lang="en-US" smtClean="0"/>
              <a:t>9/8/2020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3297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smtClean="0"/>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2979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smtClean="0"/>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2725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3C2DCB-466C-4061-8D51-D3254DD77FA1}" type="datetimeFigureOut">
              <a:rPr lang="en-US" smtClean="0"/>
              <a:t>9/8/2020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161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8642357F-39F6-401C-9FF8-3072724998F3}" type="datetimeFigureOut">
              <a:rPr lang="en-US" smtClean="0"/>
              <a:t>9/8/2020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04573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smtClean="0"/>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617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smtClean="0"/>
              <a:t>9/8/2020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73737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smtClean="0"/>
              <a:t>9/8/2020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8986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smtClean="0"/>
              <a:t>9/8/2020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2303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00232F85-D33A-46AF-9088-5A7400C1018E}" type="datetimeFigureOut">
              <a:rPr lang="en-US" smtClean="0"/>
              <a:t>9/8/2020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3784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EB3A624-F501-46A9-B8CA-4949E24E27C8}" type="datetimeFigureOut">
              <a:rPr lang="en-US" smtClean="0"/>
              <a:t>9/8/2020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2065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smtClean="0"/>
              <a:t>9/8/2020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82406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52E5C-5F16-43AA-9FBD-CDE3D2618E1E}"/>
              </a:ext>
            </a:extLst>
          </p:cNvPr>
          <p:cNvSpPr>
            <a:spLocks noGrp="1"/>
          </p:cNvSpPr>
          <p:nvPr>
            <p:ph type="ctrTitle"/>
          </p:nvPr>
        </p:nvSpPr>
        <p:spPr/>
        <p:txBody>
          <a:bodyPr/>
          <a:lstStyle/>
          <a:p>
            <a:r>
              <a:rPr lang="en-GB" dirty="0"/>
              <a:t>Approaches</a:t>
            </a:r>
          </a:p>
        </p:txBody>
      </p:sp>
      <p:sp>
        <p:nvSpPr>
          <p:cNvPr id="3" name="Subtitle 2">
            <a:extLst>
              <a:ext uri="{FF2B5EF4-FFF2-40B4-BE49-F238E27FC236}">
                <a16:creationId xmlns:a16="http://schemas.microsoft.com/office/drawing/2014/main" id="{A53C515B-E12E-4066-B509-796695AE3BEB}"/>
              </a:ext>
            </a:extLst>
          </p:cNvPr>
          <p:cNvSpPr>
            <a:spLocks noGrp="1"/>
          </p:cNvSpPr>
          <p:nvPr>
            <p:ph type="subTitle" idx="1"/>
          </p:nvPr>
        </p:nvSpPr>
        <p:spPr/>
        <p:txBody>
          <a:bodyPr/>
          <a:lstStyle/>
          <a:p>
            <a:r>
              <a:rPr lang="en-GB" dirty="0"/>
              <a:t>Skill based learning (Sept 2020)</a:t>
            </a:r>
          </a:p>
        </p:txBody>
      </p:sp>
    </p:spTree>
    <p:extLst>
      <p:ext uri="{BB962C8B-B14F-4D97-AF65-F5344CB8AC3E}">
        <p14:creationId xmlns:p14="http://schemas.microsoft.com/office/powerpoint/2010/main" val="133265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17747-FB03-4081-A737-0C452B18332F}"/>
              </a:ext>
            </a:extLst>
          </p:cNvPr>
          <p:cNvSpPr>
            <a:spLocks noGrp="1"/>
          </p:cNvSpPr>
          <p:nvPr>
            <p:ph type="title"/>
          </p:nvPr>
        </p:nvSpPr>
        <p:spPr/>
        <p:txBody>
          <a:bodyPr>
            <a:normAutofit fontScale="90000"/>
          </a:bodyPr>
          <a:lstStyle/>
          <a:p>
            <a:r>
              <a:rPr lang="en-GB" dirty="0"/>
              <a:t>AO3 – 10 marks</a:t>
            </a:r>
            <a:br>
              <a:rPr lang="en-GB" dirty="0"/>
            </a:br>
            <a:r>
              <a:rPr lang="en-GB" dirty="0"/>
              <a:t>Using your spider diagram and notes</a:t>
            </a:r>
            <a:br>
              <a:rPr lang="en-GB" dirty="0"/>
            </a:br>
            <a:r>
              <a:rPr lang="en-GB" dirty="0"/>
              <a:t>complete the ‘burger’</a:t>
            </a:r>
            <a:br>
              <a:rPr lang="en-GB" dirty="0"/>
            </a:br>
            <a:endParaRPr lang="en-GB" dirty="0"/>
          </a:p>
        </p:txBody>
      </p:sp>
      <p:sp>
        <p:nvSpPr>
          <p:cNvPr id="3" name="Content Placeholder 2">
            <a:extLst>
              <a:ext uri="{FF2B5EF4-FFF2-40B4-BE49-F238E27FC236}">
                <a16:creationId xmlns:a16="http://schemas.microsoft.com/office/drawing/2014/main" id="{B7FAA26B-1A02-4FC6-AB67-EFD7A58F273C}"/>
              </a:ext>
            </a:extLst>
          </p:cNvPr>
          <p:cNvSpPr>
            <a:spLocks noGrp="1"/>
          </p:cNvSpPr>
          <p:nvPr>
            <p:ph idx="1"/>
          </p:nvPr>
        </p:nvSpPr>
        <p:spPr/>
        <p:txBody>
          <a:bodyPr/>
          <a:lstStyle/>
          <a:p>
            <a:pPr marL="0" indent="0">
              <a:buNone/>
            </a:pPr>
            <a:endParaRPr lang="en-GB" dirty="0"/>
          </a:p>
          <a:p>
            <a:pPr marL="0" indent="0">
              <a:buNone/>
            </a:pPr>
            <a:endParaRPr lang="en-GB" dirty="0"/>
          </a:p>
          <a:p>
            <a:pPr marL="0" indent="0">
              <a:buNone/>
            </a:pPr>
            <a:r>
              <a:rPr lang="en-GB" dirty="0"/>
              <a:t>POINT - One strength of the cognitive approach is its </a:t>
            </a:r>
            <a:r>
              <a:rPr lang="en-GB" b="1" dirty="0"/>
              <a:t>application</a:t>
            </a:r>
            <a:r>
              <a:rPr lang="en-GB" dirty="0"/>
              <a:t> to the </a:t>
            </a:r>
            <a:r>
              <a:rPr lang="en-GB" b="1" dirty="0"/>
              <a:t>treatment of depression.</a:t>
            </a:r>
          </a:p>
          <a:p>
            <a:pPr marL="0" indent="0">
              <a:buNone/>
            </a:pPr>
            <a:endParaRPr lang="en-GB" b="1" dirty="0"/>
          </a:p>
          <a:p>
            <a:pPr marL="0" indent="0">
              <a:buNone/>
            </a:pPr>
            <a:r>
              <a:rPr lang="en-GB" dirty="0"/>
              <a:t>EVIDENCE -</a:t>
            </a:r>
          </a:p>
          <a:p>
            <a:pPr marL="0" indent="0" algn="just">
              <a:buNone/>
            </a:pPr>
            <a:endParaRPr lang="en-GB" dirty="0"/>
          </a:p>
          <a:p>
            <a:pPr marL="0" indent="0" algn="just">
              <a:buNone/>
            </a:pPr>
            <a:endParaRPr lang="en-GB" dirty="0"/>
          </a:p>
          <a:p>
            <a:pPr marL="0" indent="0" algn="just">
              <a:buNone/>
            </a:pPr>
            <a:r>
              <a:rPr lang="en-GB" dirty="0"/>
              <a:t>EXPLAIN – </a:t>
            </a:r>
          </a:p>
          <a:p>
            <a:pPr marL="0" indent="0" algn="just">
              <a:buNone/>
            </a:pPr>
            <a:endParaRPr lang="en-GB" dirty="0"/>
          </a:p>
          <a:p>
            <a:pPr marL="0"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B821EE43-E761-4F40-86F7-2BA03DDF1205}"/>
              </a:ext>
            </a:extLst>
          </p:cNvPr>
          <p:cNvPicPr>
            <a:picLocks noChangeAspect="1"/>
          </p:cNvPicPr>
          <p:nvPr/>
        </p:nvPicPr>
        <p:blipFill>
          <a:blip r:embed="rId2"/>
          <a:stretch>
            <a:fillRect/>
          </a:stretch>
        </p:blipFill>
        <p:spPr>
          <a:xfrm>
            <a:off x="9382097" y="650360"/>
            <a:ext cx="1933669" cy="1191140"/>
          </a:xfrm>
          <a:prstGeom prst="rect">
            <a:avLst/>
          </a:prstGeom>
        </p:spPr>
      </p:pic>
    </p:spTree>
    <p:extLst>
      <p:ext uri="{BB962C8B-B14F-4D97-AF65-F5344CB8AC3E}">
        <p14:creationId xmlns:p14="http://schemas.microsoft.com/office/powerpoint/2010/main" val="4208353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706F-6D56-40F5-93F3-6BA8A1D84ECD}"/>
              </a:ext>
            </a:extLst>
          </p:cNvPr>
          <p:cNvSpPr>
            <a:spLocks noGrp="1"/>
          </p:cNvSpPr>
          <p:nvPr>
            <p:ph type="title"/>
          </p:nvPr>
        </p:nvSpPr>
        <p:spPr/>
        <p:txBody>
          <a:bodyPr/>
          <a:lstStyle/>
          <a:p>
            <a:r>
              <a:rPr lang="en-GB" dirty="0"/>
              <a:t>AO3 </a:t>
            </a:r>
          </a:p>
        </p:txBody>
      </p:sp>
      <p:sp>
        <p:nvSpPr>
          <p:cNvPr id="3" name="Content Placeholder 2">
            <a:extLst>
              <a:ext uri="{FF2B5EF4-FFF2-40B4-BE49-F238E27FC236}">
                <a16:creationId xmlns:a16="http://schemas.microsoft.com/office/drawing/2014/main" id="{BE6B5A46-BD01-4046-8A6E-6E30E615E212}"/>
              </a:ext>
            </a:extLst>
          </p:cNvPr>
          <p:cNvSpPr>
            <a:spLocks noGrp="1"/>
          </p:cNvSpPr>
          <p:nvPr>
            <p:ph idx="1"/>
          </p:nvPr>
        </p:nvSpPr>
        <p:spPr/>
        <p:txBody>
          <a:bodyPr/>
          <a:lstStyle/>
          <a:p>
            <a:pPr marL="0" indent="0">
              <a:buNone/>
            </a:pPr>
            <a:r>
              <a:rPr lang="en-GB" dirty="0"/>
              <a:t>POINT - However, one criticism of the cognitive approach is that it does not take into account other factors, for example…</a:t>
            </a:r>
            <a:endParaRPr lang="en-GB" b="1" dirty="0"/>
          </a:p>
          <a:p>
            <a:pPr marL="0" indent="0">
              <a:buNone/>
            </a:pPr>
            <a:endParaRPr lang="en-GB" dirty="0"/>
          </a:p>
          <a:p>
            <a:pPr marL="0" indent="0">
              <a:buNone/>
            </a:pPr>
            <a:r>
              <a:rPr lang="en-GB" dirty="0"/>
              <a:t>EVIDENCE - </a:t>
            </a:r>
            <a:r>
              <a:rPr lang="en-GB" b="1" dirty="0"/>
              <a:t>What factors does the cognitive approach ignore?</a:t>
            </a:r>
          </a:p>
          <a:p>
            <a:pPr marL="0" indent="0">
              <a:buNone/>
            </a:pPr>
            <a:endParaRPr lang="en-GB" dirty="0"/>
          </a:p>
          <a:p>
            <a:pPr marL="0" indent="0">
              <a:buNone/>
            </a:pPr>
            <a:endParaRPr lang="en-GB" dirty="0"/>
          </a:p>
          <a:p>
            <a:pPr marL="0" indent="0">
              <a:buNone/>
            </a:pPr>
            <a:endParaRPr lang="en-GB" dirty="0"/>
          </a:p>
          <a:p>
            <a:pPr marL="0" indent="0">
              <a:buNone/>
            </a:pPr>
            <a:r>
              <a:rPr lang="en-GB" dirty="0"/>
              <a:t>EXPLAIN - </a:t>
            </a:r>
            <a:r>
              <a:rPr lang="en-GB" b="1" dirty="0"/>
              <a:t>This matters because…</a:t>
            </a:r>
          </a:p>
          <a:p>
            <a:pPr marL="0" indent="0">
              <a:buNone/>
            </a:pPr>
            <a:endParaRPr lang="en-GB" dirty="0"/>
          </a:p>
        </p:txBody>
      </p:sp>
      <p:pic>
        <p:nvPicPr>
          <p:cNvPr id="4" name="Picture 3">
            <a:extLst>
              <a:ext uri="{FF2B5EF4-FFF2-40B4-BE49-F238E27FC236}">
                <a16:creationId xmlns:a16="http://schemas.microsoft.com/office/drawing/2014/main" id="{228FCB6D-F1A7-446B-9D01-AD0FC4358E7E}"/>
              </a:ext>
            </a:extLst>
          </p:cNvPr>
          <p:cNvPicPr>
            <a:picLocks noChangeAspect="1"/>
          </p:cNvPicPr>
          <p:nvPr/>
        </p:nvPicPr>
        <p:blipFill>
          <a:blip r:embed="rId2"/>
          <a:stretch>
            <a:fillRect/>
          </a:stretch>
        </p:blipFill>
        <p:spPr>
          <a:xfrm>
            <a:off x="9182100" y="553668"/>
            <a:ext cx="2296231" cy="1428766"/>
          </a:xfrm>
          <a:prstGeom prst="rect">
            <a:avLst/>
          </a:prstGeom>
        </p:spPr>
      </p:pic>
    </p:spTree>
    <p:extLst>
      <p:ext uri="{BB962C8B-B14F-4D97-AF65-F5344CB8AC3E}">
        <p14:creationId xmlns:p14="http://schemas.microsoft.com/office/powerpoint/2010/main" val="374633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67A4-CDC4-4426-BBA6-68368078386E}"/>
              </a:ext>
            </a:extLst>
          </p:cNvPr>
          <p:cNvSpPr>
            <a:spLocks noGrp="1"/>
          </p:cNvSpPr>
          <p:nvPr>
            <p:ph type="title"/>
          </p:nvPr>
        </p:nvSpPr>
        <p:spPr/>
        <p:txBody>
          <a:bodyPr>
            <a:normAutofit fontScale="90000"/>
          </a:bodyPr>
          <a:lstStyle/>
          <a:p>
            <a:r>
              <a:rPr lang="en-GB" dirty="0"/>
              <a:t>AO3 – this final burger is up to</a:t>
            </a:r>
            <a:br>
              <a:rPr lang="en-GB"/>
            </a:br>
            <a:r>
              <a:rPr lang="en-GB"/>
              <a:t>you, there is a hint!</a:t>
            </a:r>
            <a:endParaRPr lang="en-GB" dirty="0"/>
          </a:p>
        </p:txBody>
      </p:sp>
      <p:sp>
        <p:nvSpPr>
          <p:cNvPr id="3" name="Content Placeholder 2">
            <a:extLst>
              <a:ext uri="{FF2B5EF4-FFF2-40B4-BE49-F238E27FC236}">
                <a16:creationId xmlns:a16="http://schemas.microsoft.com/office/drawing/2014/main" id="{5B8ECCC5-C43C-4184-ADE1-047EB68C77B9}"/>
              </a:ext>
            </a:extLst>
          </p:cNvPr>
          <p:cNvSpPr>
            <a:spLocks noGrp="1"/>
          </p:cNvSpPr>
          <p:nvPr>
            <p:ph idx="1"/>
          </p:nvPr>
        </p:nvSpPr>
        <p:spPr/>
        <p:txBody>
          <a:bodyPr/>
          <a:lstStyle/>
          <a:p>
            <a:pPr marL="0" indent="0">
              <a:buNone/>
            </a:pPr>
            <a:r>
              <a:rPr lang="en-GB" dirty="0"/>
              <a:t>POINT – </a:t>
            </a:r>
          </a:p>
          <a:p>
            <a:pPr marL="0" indent="0">
              <a:buNone/>
            </a:pPr>
            <a:endParaRPr lang="en-GB" dirty="0"/>
          </a:p>
          <a:p>
            <a:pPr marL="0" indent="0">
              <a:buNone/>
            </a:pPr>
            <a:endParaRPr lang="en-GB" dirty="0"/>
          </a:p>
          <a:p>
            <a:pPr marL="0" indent="0">
              <a:buNone/>
            </a:pPr>
            <a:r>
              <a:rPr lang="en-GB" dirty="0"/>
              <a:t>EVIDENCE – </a:t>
            </a:r>
          </a:p>
          <a:p>
            <a:pPr marL="0" indent="0">
              <a:buNone/>
            </a:pPr>
            <a:endParaRPr lang="en-GB" dirty="0"/>
          </a:p>
          <a:p>
            <a:pPr marL="0" indent="0">
              <a:buNone/>
            </a:pPr>
            <a:endParaRPr lang="en-GB" dirty="0"/>
          </a:p>
          <a:p>
            <a:pPr marL="0" indent="0">
              <a:buNone/>
            </a:pPr>
            <a:r>
              <a:rPr lang="en-GB" dirty="0"/>
              <a:t>EXPLAIN -</a:t>
            </a:r>
          </a:p>
        </p:txBody>
      </p:sp>
      <p:pic>
        <p:nvPicPr>
          <p:cNvPr id="4" name="Picture 3">
            <a:extLst>
              <a:ext uri="{FF2B5EF4-FFF2-40B4-BE49-F238E27FC236}">
                <a16:creationId xmlns:a16="http://schemas.microsoft.com/office/drawing/2014/main" id="{A831B8D4-1A5E-4360-A1A3-704D22FADF65}"/>
              </a:ext>
            </a:extLst>
          </p:cNvPr>
          <p:cNvPicPr>
            <a:picLocks noChangeAspect="1"/>
          </p:cNvPicPr>
          <p:nvPr/>
        </p:nvPicPr>
        <p:blipFill>
          <a:blip r:embed="rId2"/>
          <a:stretch>
            <a:fillRect/>
          </a:stretch>
        </p:blipFill>
        <p:spPr>
          <a:xfrm>
            <a:off x="9372600" y="553668"/>
            <a:ext cx="1752600" cy="1371600"/>
          </a:xfrm>
          <a:prstGeom prst="rect">
            <a:avLst/>
          </a:prstGeom>
        </p:spPr>
      </p:pic>
    </p:spTree>
    <p:extLst>
      <p:ext uri="{BB962C8B-B14F-4D97-AF65-F5344CB8AC3E}">
        <p14:creationId xmlns:p14="http://schemas.microsoft.com/office/powerpoint/2010/main" val="643737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C7472-CCFF-4E56-9A00-6F809D7658D3}"/>
              </a:ext>
            </a:extLst>
          </p:cNvPr>
          <p:cNvSpPr>
            <a:spLocks noGrp="1"/>
          </p:cNvSpPr>
          <p:nvPr>
            <p:ph type="title"/>
          </p:nvPr>
        </p:nvSpPr>
        <p:spPr/>
        <p:txBody>
          <a:bodyPr>
            <a:normAutofit fontScale="90000"/>
          </a:bodyPr>
          <a:lstStyle/>
          <a:p>
            <a:r>
              <a:rPr lang="en-GB" dirty="0"/>
              <a:t>Please bring all of your notes to the next lesson</a:t>
            </a:r>
          </a:p>
        </p:txBody>
      </p:sp>
      <p:sp>
        <p:nvSpPr>
          <p:cNvPr id="3" name="Content Placeholder 2">
            <a:extLst>
              <a:ext uri="{FF2B5EF4-FFF2-40B4-BE49-F238E27FC236}">
                <a16:creationId xmlns:a16="http://schemas.microsoft.com/office/drawing/2014/main" id="{4E8B4EFA-1F02-4A9D-A13E-A42EB684C930}"/>
              </a:ext>
            </a:extLst>
          </p:cNvPr>
          <p:cNvSpPr>
            <a:spLocks noGrp="1"/>
          </p:cNvSpPr>
          <p:nvPr>
            <p:ph idx="1"/>
          </p:nvPr>
        </p:nvSpPr>
        <p:spPr/>
        <p:txBody>
          <a:bodyPr/>
          <a:lstStyle/>
          <a:p>
            <a:r>
              <a:rPr lang="en-GB" dirty="0"/>
              <a:t>See you soon</a:t>
            </a:r>
          </a:p>
          <a:p>
            <a:r>
              <a:rPr lang="en-GB" dirty="0"/>
              <a:t>Miss Fox</a:t>
            </a:r>
          </a:p>
        </p:txBody>
      </p:sp>
    </p:spTree>
    <p:extLst>
      <p:ext uri="{BB962C8B-B14F-4D97-AF65-F5344CB8AC3E}">
        <p14:creationId xmlns:p14="http://schemas.microsoft.com/office/powerpoint/2010/main" val="318029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41CD2-0E4C-4F0F-9357-119D509BC0AC}"/>
              </a:ext>
            </a:extLst>
          </p:cNvPr>
          <p:cNvSpPr>
            <a:spLocks noGrp="1"/>
          </p:cNvSpPr>
          <p:nvPr>
            <p:ph type="title"/>
          </p:nvPr>
        </p:nvSpPr>
        <p:spPr/>
        <p:txBody>
          <a:bodyPr>
            <a:normAutofit/>
          </a:bodyPr>
          <a:lstStyle/>
          <a:p>
            <a:r>
              <a:rPr lang="en-GB" dirty="0"/>
              <a:t>Task one</a:t>
            </a:r>
          </a:p>
        </p:txBody>
      </p:sp>
      <p:sp>
        <p:nvSpPr>
          <p:cNvPr id="3" name="Content Placeholder 2">
            <a:extLst>
              <a:ext uri="{FF2B5EF4-FFF2-40B4-BE49-F238E27FC236}">
                <a16:creationId xmlns:a16="http://schemas.microsoft.com/office/drawing/2014/main" id="{42061DFB-BBD5-4EBE-B694-C8A31D50B8BA}"/>
              </a:ext>
            </a:extLst>
          </p:cNvPr>
          <p:cNvSpPr>
            <a:spLocks noGrp="1"/>
          </p:cNvSpPr>
          <p:nvPr>
            <p:ph idx="1"/>
          </p:nvPr>
        </p:nvSpPr>
        <p:spPr/>
        <p:txBody>
          <a:bodyPr/>
          <a:lstStyle/>
          <a:p>
            <a:r>
              <a:rPr lang="en-GB" dirty="0"/>
              <a:t>Compare your 6 mark response with the information provided on the next slide</a:t>
            </a:r>
          </a:p>
        </p:txBody>
      </p:sp>
    </p:spTree>
    <p:extLst>
      <p:ext uri="{BB962C8B-B14F-4D97-AF65-F5344CB8AC3E}">
        <p14:creationId xmlns:p14="http://schemas.microsoft.com/office/powerpoint/2010/main" val="3199988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20E6C-F817-4809-B126-18470878CD1B}"/>
              </a:ext>
            </a:extLst>
          </p:cNvPr>
          <p:cNvSpPr>
            <a:spLocks noGrp="1"/>
          </p:cNvSpPr>
          <p:nvPr>
            <p:ph type="title"/>
          </p:nvPr>
        </p:nvSpPr>
        <p:spPr/>
        <p:txBody>
          <a:bodyPr>
            <a:normAutofit fontScale="90000"/>
          </a:bodyPr>
          <a:lstStyle/>
          <a:p>
            <a:r>
              <a:rPr lang="en-GB" dirty="0"/>
              <a:t>Describe and evaluate the behaviourist approach (16)</a:t>
            </a:r>
          </a:p>
        </p:txBody>
      </p:sp>
      <p:sp>
        <p:nvSpPr>
          <p:cNvPr id="3" name="Content Placeholder 2">
            <a:extLst>
              <a:ext uri="{FF2B5EF4-FFF2-40B4-BE49-F238E27FC236}">
                <a16:creationId xmlns:a16="http://schemas.microsoft.com/office/drawing/2014/main" id="{7CA5483E-52EB-4CA4-8E1A-1424DA6FD731}"/>
              </a:ext>
            </a:extLst>
          </p:cNvPr>
          <p:cNvSpPr>
            <a:spLocks noGrp="1"/>
          </p:cNvSpPr>
          <p:nvPr>
            <p:ph idx="1"/>
          </p:nvPr>
        </p:nvSpPr>
        <p:spPr>
          <a:xfrm>
            <a:off x="482600" y="2026894"/>
            <a:ext cx="11214100" cy="3931920"/>
          </a:xfrm>
        </p:spPr>
        <p:txBody>
          <a:bodyPr>
            <a:normAutofit/>
          </a:bodyPr>
          <a:lstStyle/>
          <a:p>
            <a:r>
              <a:rPr lang="en-GB" dirty="0"/>
              <a:t>AO1: The behaviourist approach believes that human behaviour can be explained in terms of learning, known as conditioning, which includes </a:t>
            </a:r>
            <a:r>
              <a:rPr lang="en-GB" b="1" dirty="0"/>
              <a:t>classical</a:t>
            </a:r>
            <a:r>
              <a:rPr lang="en-GB" dirty="0"/>
              <a:t> and </a:t>
            </a:r>
            <a:r>
              <a:rPr lang="en-GB" b="1" dirty="0"/>
              <a:t>operant conditioning.</a:t>
            </a:r>
            <a:endParaRPr lang="en-GB" dirty="0"/>
          </a:p>
          <a:p>
            <a:r>
              <a:rPr lang="en-GB" dirty="0"/>
              <a:t>AO1: In Pavlov’s original experiment with dogs, he continually presented a bell (neutral stimulus) with food (unconditioned stimulus), which caused the dog to salivate (unconditioned response). Eventually, the dog associated the sound of the bell and the food, so that sound of the bell (now a conditioned stimulus) would cause the dog to salivate (conditioned response).  </a:t>
            </a:r>
            <a:r>
              <a:rPr lang="en-GB" u="sng" dirty="0"/>
              <a:t>Pavlov’s experiment demonstrates the learning of </a:t>
            </a:r>
            <a:r>
              <a:rPr lang="en-GB" b="1" u="sng" dirty="0"/>
              <a:t>innate reflex behaviours</a:t>
            </a:r>
            <a:r>
              <a:rPr lang="en-GB" u="sng" dirty="0"/>
              <a:t> in animals.</a:t>
            </a:r>
            <a:endParaRPr lang="en-US" u="sng" dirty="0"/>
          </a:p>
          <a:p>
            <a:r>
              <a:rPr lang="en-GB" dirty="0"/>
              <a:t>AO1: Operant conditioning explains the learning of </a:t>
            </a:r>
            <a:r>
              <a:rPr lang="en-GB" b="1" dirty="0"/>
              <a:t>voluntary behaviour </a:t>
            </a:r>
            <a:r>
              <a:rPr lang="en-GB" dirty="0"/>
              <a:t>through </a:t>
            </a:r>
            <a:r>
              <a:rPr lang="en-GB" b="1" dirty="0"/>
              <a:t>positive</a:t>
            </a:r>
            <a:r>
              <a:rPr lang="en-GB" dirty="0"/>
              <a:t> and </a:t>
            </a:r>
            <a:r>
              <a:rPr lang="en-GB" b="1" dirty="0"/>
              <a:t>negative</a:t>
            </a:r>
            <a:r>
              <a:rPr lang="en-GB" dirty="0"/>
              <a:t> </a:t>
            </a:r>
            <a:r>
              <a:rPr lang="en-GB" b="1" dirty="0"/>
              <a:t>reinforcement.</a:t>
            </a:r>
            <a:r>
              <a:rPr lang="en-GB" dirty="0"/>
              <a:t> Positive reinforcement occurs when a behaviour produces a consequence that is rewarding, whereas negative reinforcement occurs when a behaviour removes an unpleasant consequence. Both positive and negative reinforcement make a behaviour more likely to occur again.</a:t>
            </a:r>
            <a:endParaRPr lang="en-US" dirty="0"/>
          </a:p>
          <a:p>
            <a:pPr marL="0" indent="0">
              <a:buNone/>
            </a:pPr>
            <a:endParaRPr lang="en-GB" dirty="0"/>
          </a:p>
        </p:txBody>
      </p:sp>
    </p:spTree>
    <p:extLst>
      <p:ext uri="{BB962C8B-B14F-4D97-AF65-F5344CB8AC3E}">
        <p14:creationId xmlns:p14="http://schemas.microsoft.com/office/powerpoint/2010/main" val="429271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5272-BF03-48A7-A6C5-3CD4611907B3}"/>
              </a:ext>
            </a:extLst>
          </p:cNvPr>
          <p:cNvSpPr>
            <a:spLocks noGrp="1"/>
          </p:cNvSpPr>
          <p:nvPr>
            <p:ph type="title"/>
          </p:nvPr>
        </p:nvSpPr>
        <p:spPr/>
        <p:txBody>
          <a:bodyPr/>
          <a:lstStyle/>
          <a:p>
            <a:r>
              <a:rPr lang="en-GB" dirty="0"/>
              <a:t>Task 2</a:t>
            </a:r>
          </a:p>
        </p:txBody>
      </p:sp>
      <p:sp>
        <p:nvSpPr>
          <p:cNvPr id="3" name="Content Placeholder 2">
            <a:extLst>
              <a:ext uri="{FF2B5EF4-FFF2-40B4-BE49-F238E27FC236}">
                <a16:creationId xmlns:a16="http://schemas.microsoft.com/office/drawing/2014/main" id="{7A320235-89C2-4CB3-96A6-E44E9A2FA86F}"/>
              </a:ext>
            </a:extLst>
          </p:cNvPr>
          <p:cNvSpPr>
            <a:spLocks noGrp="1"/>
          </p:cNvSpPr>
          <p:nvPr>
            <p:ph idx="1"/>
          </p:nvPr>
        </p:nvSpPr>
        <p:spPr/>
        <p:txBody>
          <a:bodyPr/>
          <a:lstStyle/>
          <a:p>
            <a:r>
              <a:rPr lang="en-GB" dirty="0"/>
              <a:t>Read through the following slides to see how you could structure the A03 section of a 16 mark response.</a:t>
            </a:r>
          </a:p>
          <a:p>
            <a:r>
              <a:rPr lang="en-GB" dirty="0"/>
              <a:t>Remember there are 10 marks available for A03</a:t>
            </a:r>
          </a:p>
          <a:p>
            <a:r>
              <a:rPr lang="en-GB" dirty="0"/>
              <a:t>We have suggested 3 ‘burger scaffolds’ which provide you with the relevant P. E.E</a:t>
            </a:r>
          </a:p>
        </p:txBody>
      </p:sp>
    </p:spTree>
    <p:extLst>
      <p:ext uri="{BB962C8B-B14F-4D97-AF65-F5344CB8AC3E}">
        <p14:creationId xmlns:p14="http://schemas.microsoft.com/office/powerpoint/2010/main" val="4017894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43A3E-BBA1-4B14-B1F7-5379AD76502B}"/>
              </a:ext>
            </a:extLst>
          </p:cNvPr>
          <p:cNvSpPr>
            <a:spLocks noGrp="1"/>
          </p:cNvSpPr>
          <p:nvPr>
            <p:ph type="title"/>
          </p:nvPr>
        </p:nvSpPr>
        <p:spPr/>
        <p:txBody>
          <a:bodyPr/>
          <a:lstStyle/>
          <a:p>
            <a:r>
              <a:rPr lang="en-GB" dirty="0"/>
              <a:t>AO3</a:t>
            </a:r>
          </a:p>
        </p:txBody>
      </p:sp>
      <p:sp>
        <p:nvSpPr>
          <p:cNvPr id="10" name="Content Placeholder 9">
            <a:extLst>
              <a:ext uri="{FF2B5EF4-FFF2-40B4-BE49-F238E27FC236}">
                <a16:creationId xmlns:a16="http://schemas.microsoft.com/office/drawing/2014/main" id="{D30D8DA6-2E37-417B-8FC1-401FD5CECB40}"/>
              </a:ext>
            </a:extLst>
          </p:cNvPr>
          <p:cNvSpPr>
            <a:spLocks noGrp="1"/>
          </p:cNvSpPr>
          <p:nvPr>
            <p:ph idx="1"/>
          </p:nvPr>
        </p:nvSpPr>
        <p:spPr>
          <a:xfrm>
            <a:off x="977900" y="2283486"/>
            <a:ext cx="10058400" cy="3931920"/>
          </a:xfrm>
        </p:spPr>
        <p:txBody>
          <a:bodyPr/>
          <a:lstStyle/>
          <a:p>
            <a:pPr marL="0" indent="0">
              <a:buNone/>
            </a:pPr>
            <a:r>
              <a:rPr lang="en-US" dirty="0"/>
              <a:t>POINT - One strength of the </a:t>
            </a:r>
            <a:r>
              <a:rPr lang="en-US" dirty="0" err="1"/>
              <a:t>behaviourist</a:t>
            </a:r>
            <a:r>
              <a:rPr lang="en-US" dirty="0"/>
              <a:t> approach is its application to the treatment of phobias. </a:t>
            </a:r>
          </a:p>
          <a:p>
            <a:pPr marL="0" indent="0">
              <a:buNone/>
            </a:pPr>
            <a:endParaRPr lang="en-GB" dirty="0"/>
          </a:p>
          <a:p>
            <a:pPr marL="0" indent="0">
              <a:buNone/>
            </a:pPr>
            <a:r>
              <a:rPr lang="en-GB" dirty="0"/>
              <a:t>EVIDENCE - Classical conditioning has led to the development of </a:t>
            </a:r>
            <a:r>
              <a:rPr lang="en-GB" b="1" dirty="0"/>
              <a:t>systematic desensitisation –</a:t>
            </a:r>
            <a:r>
              <a:rPr lang="en-GB" dirty="0"/>
              <a:t> a treatment which reduces the anxiety associated with phobias. </a:t>
            </a:r>
          </a:p>
          <a:p>
            <a:pPr marL="0" indent="0">
              <a:buNone/>
            </a:pPr>
            <a:endParaRPr lang="en-GB" dirty="0"/>
          </a:p>
          <a:p>
            <a:pPr marL="0" indent="0" algn="just">
              <a:buNone/>
            </a:pPr>
            <a:r>
              <a:rPr lang="en-GB" dirty="0"/>
              <a:t>EXPLAIN - </a:t>
            </a:r>
            <a:r>
              <a:rPr lang="en-GB" b="1" dirty="0"/>
              <a:t>This matters because…</a:t>
            </a:r>
            <a:r>
              <a:rPr lang="en-GB" dirty="0"/>
              <a:t>systematic desensitisation is an effective treatment for a range of phobias and demonstrates the utility of the behaviourist approach, to help improve the lives of people with phobias.</a:t>
            </a:r>
            <a:endParaRPr lang="en-GB" b="1" dirty="0"/>
          </a:p>
          <a:p>
            <a:pPr marL="0" indent="0">
              <a:buNone/>
            </a:pPr>
            <a:endParaRPr lang="en-GB" dirty="0"/>
          </a:p>
        </p:txBody>
      </p:sp>
      <p:pic>
        <p:nvPicPr>
          <p:cNvPr id="4" name="Picture 3">
            <a:extLst>
              <a:ext uri="{FF2B5EF4-FFF2-40B4-BE49-F238E27FC236}">
                <a16:creationId xmlns:a16="http://schemas.microsoft.com/office/drawing/2014/main" id="{4BF77684-BD54-4942-BC68-8185BA94A99A}"/>
              </a:ext>
            </a:extLst>
          </p:cNvPr>
          <p:cNvPicPr>
            <a:picLocks noChangeAspect="1"/>
          </p:cNvPicPr>
          <p:nvPr/>
        </p:nvPicPr>
        <p:blipFill>
          <a:blip r:embed="rId2"/>
          <a:stretch>
            <a:fillRect/>
          </a:stretch>
        </p:blipFill>
        <p:spPr>
          <a:xfrm>
            <a:off x="9423400" y="642594"/>
            <a:ext cx="2158752" cy="1371599"/>
          </a:xfrm>
          <a:prstGeom prst="rect">
            <a:avLst/>
          </a:prstGeom>
        </p:spPr>
      </p:pic>
    </p:spTree>
    <p:extLst>
      <p:ext uri="{BB962C8B-B14F-4D97-AF65-F5344CB8AC3E}">
        <p14:creationId xmlns:p14="http://schemas.microsoft.com/office/powerpoint/2010/main" val="316727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DA31-A8D1-4CC3-BD3D-F931D4A99E1B}"/>
              </a:ext>
            </a:extLst>
          </p:cNvPr>
          <p:cNvSpPr>
            <a:spLocks noGrp="1"/>
          </p:cNvSpPr>
          <p:nvPr>
            <p:ph type="title"/>
          </p:nvPr>
        </p:nvSpPr>
        <p:spPr/>
        <p:txBody>
          <a:bodyPr/>
          <a:lstStyle/>
          <a:p>
            <a:r>
              <a:rPr lang="en-GB" dirty="0"/>
              <a:t>AO3 </a:t>
            </a:r>
          </a:p>
        </p:txBody>
      </p:sp>
      <p:pic>
        <p:nvPicPr>
          <p:cNvPr id="4" name="Content Placeholder 3">
            <a:extLst>
              <a:ext uri="{FF2B5EF4-FFF2-40B4-BE49-F238E27FC236}">
                <a16:creationId xmlns:a16="http://schemas.microsoft.com/office/drawing/2014/main" id="{649639EE-D861-401E-9555-1D318FB86D4E}"/>
              </a:ext>
            </a:extLst>
          </p:cNvPr>
          <p:cNvPicPr>
            <a:picLocks noGrp="1" noChangeAspect="1"/>
          </p:cNvPicPr>
          <p:nvPr>
            <p:ph idx="1"/>
          </p:nvPr>
        </p:nvPicPr>
        <p:blipFill>
          <a:blip r:embed="rId2"/>
          <a:stretch>
            <a:fillRect/>
          </a:stretch>
        </p:blipFill>
        <p:spPr>
          <a:xfrm>
            <a:off x="9058036" y="642594"/>
            <a:ext cx="2584928" cy="1597290"/>
          </a:xfrm>
          <a:prstGeom prst="rect">
            <a:avLst/>
          </a:prstGeom>
        </p:spPr>
      </p:pic>
      <p:sp>
        <p:nvSpPr>
          <p:cNvPr id="5" name="TextBox 4">
            <a:extLst>
              <a:ext uri="{FF2B5EF4-FFF2-40B4-BE49-F238E27FC236}">
                <a16:creationId xmlns:a16="http://schemas.microsoft.com/office/drawing/2014/main" id="{97749874-3EB1-46FB-89ED-6F8A8E2D3675}"/>
              </a:ext>
            </a:extLst>
          </p:cNvPr>
          <p:cNvSpPr txBox="1"/>
          <p:nvPr/>
        </p:nvSpPr>
        <p:spPr>
          <a:xfrm>
            <a:off x="635000" y="2239884"/>
            <a:ext cx="11007964" cy="31393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rPr>
              <a:t>POINT - Another strength of the behaviourist approach comes from research by </a:t>
            </a:r>
            <a:r>
              <a:rPr kumimoji="0" lang="en-GB" sz="1800" b="1" i="0" u="none" strike="noStrike" kern="1200" cap="none" spc="0" normalizeH="0" baseline="0" noProof="0" dirty="0">
                <a:ln>
                  <a:noFill/>
                </a:ln>
                <a:solidFill>
                  <a:prstClr val="black"/>
                </a:solidFill>
                <a:effectLst/>
                <a:uLnTx/>
                <a:uFillTx/>
                <a:latin typeface="Gill Sans MT" panose="020B0502020104020203"/>
                <a:ea typeface="+mn-ea"/>
                <a:cs typeface="+mn-cs"/>
              </a:rPr>
              <a:t>Watson &amp; Raynor.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rPr>
              <a:t>EVIDENCE - They demonstrated the process of classical conditioning in Little Albert, who was conditioned to fear white rats. They did this by striking a steal bar behind Little Albert’s head, every time Little Albert reached for the white rat (neutral stimulus). Eventually, Little Albert formed an </a:t>
            </a:r>
            <a:r>
              <a:rPr kumimoji="0" lang="en-GB" sz="1800" b="1" i="0" u="none" strike="noStrike" kern="1200" cap="none" spc="0" normalizeH="0" baseline="0" noProof="0" dirty="0">
                <a:ln>
                  <a:noFill/>
                </a:ln>
                <a:solidFill>
                  <a:prstClr val="black"/>
                </a:solidFill>
                <a:effectLst/>
                <a:uLnTx/>
                <a:uFillTx/>
                <a:latin typeface="Gill Sans MT" panose="020B0502020104020203"/>
                <a:ea typeface="+mn-ea"/>
                <a:cs typeface="+mn-cs"/>
              </a:rPr>
              <a:t>association</a:t>
            </a:r>
            <a:r>
              <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rPr>
              <a:t> so that the rat become a </a:t>
            </a:r>
            <a:r>
              <a:rPr kumimoji="0" lang="en-GB" sz="1800" b="1" i="0" u="none" strike="noStrike" kern="1200" cap="none" spc="0" normalizeH="0" baseline="0" noProof="0" dirty="0">
                <a:ln>
                  <a:noFill/>
                </a:ln>
                <a:solidFill>
                  <a:prstClr val="black"/>
                </a:solidFill>
                <a:effectLst/>
                <a:uLnTx/>
                <a:uFillTx/>
                <a:latin typeface="Gill Sans MT" panose="020B0502020104020203"/>
                <a:ea typeface="+mn-ea"/>
                <a:cs typeface="+mn-cs"/>
              </a:rPr>
              <a:t>conditioned stimulus </a:t>
            </a:r>
            <a:r>
              <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rPr>
              <a:t>which produced fear (</a:t>
            </a:r>
            <a:r>
              <a:rPr kumimoji="0" lang="en-GB" sz="1800" b="1" i="0" u="none" strike="noStrike" kern="1200" cap="none" spc="0" normalizeH="0" baseline="0" noProof="0" dirty="0">
                <a:ln>
                  <a:noFill/>
                </a:ln>
                <a:solidFill>
                  <a:prstClr val="black"/>
                </a:solidFill>
                <a:effectLst/>
                <a:uLnTx/>
                <a:uFillTx/>
                <a:latin typeface="Gill Sans MT" panose="020B0502020104020203"/>
                <a:ea typeface="+mn-ea"/>
                <a:cs typeface="+mn-cs"/>
              </a:rPr>
              <a:t>conditioned response).</a:t>
            </a:r>
            <a:endPar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rPr>
              <a:t>EXPLAIN - </a:t>
            </a:r>
            <a:r>
              <a:rPr kumimoji="0" lang="en-GB" sz="1800" b="1" i="0" u="none" strike="noStrike" kern="1200" cap="none" spc="0" normalizeH="0" baseline="0" noProof="0" dirty="0">
                <a:ln>
                  <a:noFill/>
                </a:ln>
                <a:solidFill>
                  <a:prstClr val="black"/>
                </a:solidFill>
                <a:effectLst/>
                <a:uLnTx/>
                <a:uFillTx/>
                <a:latin typeface="Gill Sans MT" panose="020B0502020104020203"/>
                <a:ea typeface="+mn-ea"/>
                <a:cs typeface="+mn-cs"/>
              </a:rPr>
              <a:t>This matters because…</a:t>
            </a:r>
            <a:r>
              <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rPr>
              <a:t>it supports the idea that classical conditioning is involved in the learning of innate reflex behaviour – in this case phobias.</a:t>
            </a:r>
            <a:endParaRPr kumimoji="0" lang="en-GB" sz="1800" b="1"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883716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BD3E1-49C5-42AC-975F-C29DC6C5B339}"/>
              </a:ext>
            </a:extLst>
          </p:cNvPr>
          <p:cNvSpPr>
            <a:spLocks noGrp="1"/>
          </p:cNvSpPr>
          <p:nvPr>
            <p:ph type="title"/>
          </p:nvPr>
        </p:nvSpPr>
        <p:spPr/>
        <p:txBody>
          <a:bodyPr/>
          <a:lstStyle/>
          <a:p>
            <a:r>
              <a:rPr lang="en-GB" dirty="0"/>
              <a:t>AO3 							</a:t>
            </a:r>
          </a:p>
        </p:txBody>
      </p:sp>
      <p:sp>
        <p:nvSpPr>
          <p:cNvPr id="3" name="Content Placeholder 2">
            <a:extLst>
              <a:ext uri="{FF2B5EF4-FFF2-40B4-BE49-F238E27FC236}">
                <a16:creationId xmlns:a16="http://schemas.microsoft.com/office/drawing/2014/main" id="{3E6C4124-B87F-4C24-9F09-2B9B229EAE0A}"/>
              </a:ext>
            </a:extLst>
          </p:cNvPr>
          <p:cNvSpPr>
            <a:spLocks noGrp="1"/>
          </p:cNvSpPr>
          <p:nvPr>
            <p:ph idx="1"/>
          </p:nvPr>
        </p:nvSpPr>
        <p:spPr>
          <a:xfrm>
            <a:off x="685800" y="2103120"/>
            <a:ext cx="10439400" cy="3931920"/>
          </a:xfrm>
        </p:spPr>
        <p:txBody>
          <a:bodyPr>
            <a:normAutofit/>
          </a:bodyPr>
          <a:lstStyle/>
          <a:p>
            <a:pPr marL="0" indent="0">
              <a:buNone/>
            </a:pPr>
            <a:r>
              <a:rPr lang="en-GB" dirty="0"/>
              <a:t>POINT - However, one criticism of the behaviourist approach is that it does not take into account other factors, for example, cognitions.</a:t>
            </a:r>
          </a:p>
          <a:p>
            <a:pPr marL="0" indent="0">
              <a:buNone/>
            </a:pPr>
            <a:endParaRPr lang="en-GB" b="1" dirty="0"/>
          </a:p>
          <a:p>
            <a:pPr marL="0" indent="0">
              <a:buNone/>
            </a:pPr>
            <a:r>
              <a:rPr lang="en-GB" dirty="0"/>
              <a:t>EVIDENCE</a:t>
            </a:r>
            <a:r>
              <a:rPr lang="en-GB" b="1" dirty="0"/>
              <a:t> - </a:t>
            </a:r>
            <a:r>
              <a:rPr lang="en-GB" dirty="0"/>
              <a:t>The behaviourist approach ignores the role of cognition (thinking) in the learning of behaviour and suggests that only behaviour which can be directly observed, should be measured. However, cognitive psychologists believe that internal mental processes can be studied scientifically.</a:t>
            </a:r>
          </a:p>
          <a:p>
            <a:pPr marL="0" indent="0">
              <a:buNone/>
            </a:pPr>
            <a:endParaRPr lang="en-GB" dirty="0"/>
          </a:p>
          <a:p>
            <a:pPr marL="0" indent="0" algn="just">
              <a:buNone/>
            </a:pPr>
            <a:r>
              <a:rPr lang="en-GB" dirty="0"/>
              <a:t>EXPLAIN - </a:t>
            </a:r>
            <a:r>
              <a:rPr lang="en-GB" b="1" dirty="0"/>
              <a:t>This matters because…</a:t>
            </a:r>
            <a:r>
              <a:rPr lang="en-GB" dirty="0"/>
              <a:t>the behaviourist approach does not provide a complete explanation of human behaviour and ignore other factors (e.g. cognition) which may play an important role in some behaviours. Therefore, the behaviourist approach is </a:t>
            </a:r>
            <a:r>
              <a:rPr lang="en-GB" b="1" dirty="0"/>
              <a:t>limited</a:t>
            </a:r>
            <a:r>
              <a:rPr lang="en-GB" dirty="0"/>
              <a:t> in its application to human behaviour.</a:t>
            </a:r>
            <a:endParaRPr lang="en-GB" b="1" dirty="0"/>
          </a:p>
          <a:p>
            <a:pPr marL="0" indent="0">
              <a:buNone/>
            </a:pPr>
            <a:endParaRPr lang="en-GB" dirty="0"/>
          </a:p>
          <a:p>
            <a:pPr marL="0" indent="0">
              <a:buNone/>
            </a:pPr>
            <a:endParaRPr lang="en-GB" b="1" dirty="0"/>
          </a:p>
          <a:p>
            <a:endParaRPr lang="en-GB" dirty="0"/>
          </a:p>
          <a:p>
            <a:endParaRPr lang="en-GB" dirty="0"/>
          </a:p>
        </p:txBody>
      </p:sp>
      <p:pic>
        <p:nvPicPr>
          <p:cNvPr id="4" name="Picture 3">
            <a:extLst>
              <a:ext uri="{FF2B5EF4-FFF2-40B4-BE49-F238E27FC236}">
                <a16:creationId xmlns:a16="http://schemas.microsoft.com/office/drawing/2014/main" id="{6279854F-CD83-4CED-BB21-79E95B9AC972}"/>
              </a:ext>
            </a:extLst>
          </p:cNvPr>
          <p:cNvPicPr>
            <a:picLocks noChangeAspect="1"/>
          </p:cNvPicPr>
          <p:nvPr/>
        </p:nvPicPr>
        <p:blipFill>
          <a:blip r:embed="rId2"/>
          <a:stretch>
            <a:fillRect/>
          </a:stretch>
        </p:blipFill>
        <p:spPr>
          <a:xfrm>
            <a:off x="9313713" y="462254"/>
            <a:ext cx="2230588" cy="1386866"/>
          </a:xfrm>
          <a:prstGeom prst="rect">
            <a:avLst/>
          </a:prstGeom>
        </p:spPr>
      </p:pic>
    </p:spTree>
    <p:extLst>
      <p:ext uri="{BB962C8B-B14F-4D97-AF65-F5344CB8AC3E}">
        <p14:creationId xmlns:p14="http://schemas.microsoft.com/office/powerpoint/2010/main" val="4223452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39319-4523-4EF1-ABBC-6A0A8F8E2B8F}"/>
              </a:ext>
            </a:extLst>
          </p:cNvPr>
          <p:cNvSpPr>
            <a:spLocks noGrp="1"/>
          </p:cNvSpPr>
          <p:nvPr>
            <p:ph type="title"/>
          </p:nvPr>
        </p:nvSpPr>
        <p:spPr/>
        <p:txBody>
          <a:bodyPr>
            <a:normAutofit/>
          </a:bodyPr>
          <a:lstStyle/>
          <a:p>
            <a:r>
              <a:rPr lang="en-GB" dirty="0"/>
              <a:t>Over to you…</a:t>
            </a:r>
          </a:p>
        </p:txBody>
      </p:sp>
      <p:sp>
        <p:nvSpPr>
          <p:cNvPr id="3" name="Content Placeholder 2">
            <a:extLst>
              <a:ext uri="{FF2B5EF4-FFF2-40B4-BE49-F238E27FC236}">
                <a16:creationId xmlns:a16="http://schemas.microsoft.com/office/drawing/2014/main" id="{F1F2562F-469D-432B-A336-AE251628497C}"/>
              </a:ext>
            </a:extLst>
          </p:cNvPr>
          <p:cNvSpPr>
            <a:spLocks noGrp="1"/>
          </p:cNvSpPr>
          <p:nvPr>
            <p:ph idx="1"/>
          </p:nvPr>
        </p:nvSpPr>
        <p:spPr/>
        <p:txBody>
          <a:bodyPr/>
          <a:lstStyle/>
          <a:p>
            <a:r>
              <a:rPr lang="en-GB" dirty="0"/>
              <a:t>Have a go at completing the cognitive approach question</a:t>
            </a:r>
          </a:p>
          <a:p>
            <a:r>
              <a:rPr lang="en-GB" dirty="0"/>
              <a:t>Describe and evaluate the cognitive approach</a:t>
            </a:r>
          </a:p>
          <a:p>
            <a:r>
              <a:rPr lang="en-GB" dirty="0"/>
              <a:t>Some guidance has been provided</a:t>
            </a:r>
          </a:p>
          <a:p>
            <a:r>
              <a:rPr lang="en-GB" dirty="0"/>
              <a:t>Use the ‘burger scaffold’ P. E. E </a:t>
            </a:r>
          </a:p>
          <a:p>
            <a:r>
              <a:rPr lang="en-GB" dirty="0"/>
              <a:t>Without looking at your notes draw a spider diagram with everything you can remember about the cognitive approach, use different colours to distinguish between the A01 (describe) and A03 (evaluate)</a:t>
            </a:r>
          </a:p>
          <a:p>
            <a:pPr marL="0" indent="0">
              <a:buNone/>
            </a:pPr>
            <a:endParaRPr lang="en-GB" dirty="0"/>
          </a:p>
          <a:p>
            <a:pPr marL="0" indent="0">
              <a:buNone/>
            </a:pPr>
            <a:endParaRPr lang="en-GB" dirty="0"/>
          </a:p>
          <a:p>
            <a:pPr marL="0" indent="0">
              <a:buNone/>
            </a:pPr>
            <a:endParaRPr lang="en-GB" dirty="0"/>
          </a:p>
          <a:p>
            <a:pPr marL="0" indent="0">
              <a:buNone/>
            </a:pPr>
            <a:r>
              <a:rPr lang="en-GB" dirty="0"/>
              <a:t>				Cognitive approach</a:t>
            </a:r>
          </a:p>
        </p:txBody>
      </p:sp>
      <p:sp>
        <p:nvSpPr>
          <p:cNvPr id="6" name="Cloud 5">
            <a:extLst>
              <a:ext uri="{FF2B5EF4-FFF2-40B4-BE49-F238E27FC236}">
                <a16:creationId xmlns:a16="http://schemas.microsoft.com/office/drawing/2014/main" id="{06D71B6A-36CD-43EC-B453-05768CD10906}"/>
              </a:ext>
            </a:extLst>
          </p:cNvPr>
          <p:cNvSpPr/>
          <p:nvPr/>
        </p:nvSpPr>
        <p:spPr>
          <a:xfrm>
            <a:off x="3745831" y="4922520"/>
            <a:ext cx="4050632" cy="13716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FFFF00"/>
              </a:highlight>
            </a:endParaRPr>
          </a:p>
        </p:txBody>
      </p:sp>
    </p:spTree>
    <p:extLst>
      <p:ext uri="{BB962C8B-B14F-4D97-AF65-F5344CB8AC3E}">
        <p14:creationId xmlns:p14="http://schemas.microsoft.com/office/powerpoint/2010/main" val="363766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896EB-73FF-45E7-B1EF-288BD307082D}"/>
              </a:ext>
            </a:extLst>
          </p:cNvPr>
          <p:cNvSpPr>
            <a:spLocks noGrp="1"/>
          </p:cNvSpPr>
          <p:nvPr>
            <p:ph type="title"/>
          </p:nvPr>
        </p:nvSpPr>
        <p:spPr/>
        <p:txBody>
          <a:bodyPr>
            <a:normAutofit fontScale="90000"/>
          </a:bodyPr>
          <a:lstStyle/>
          <a:p>
            <a:r>
              <a:rPr lang="en-GB" dirty="0"/>
              <a:t>DESCRIBE AND EVALUATE THE COGNITIVE APPROACH (16) </a:t>
            </a:r>
          </a:p>
        </p:txBody>
      </p:sp>
      <p:sp>
        <p:nvSpPr>
          <p:cNvPr id="3" name="Content Placeholder 2">
            <a:extLst>
              <a:ext uri="{FF2B5EF4-FFF2-40B4-BE49-F238E27FC236}">
                <a16:creationId xmlns:a16="http://schemas.microsoft.com/office/drawing/2014/main" id="{40730653-7D61-42C1-B3F1-3915293478E0}"/>
              </a:ext>
            </a:extLst>
          </p:cNvPr>
          <p:cNvSpPr>
            <a:spLocks noGrp="1"/>
          </p:cNvSpPr>
          <p:nvPr>
            <p:ph idx="1"/>
          </p:nvPr>
        </p:nvSpPr>
        <p:spPr/>
        <p:txBody>
          <a:bodyPr/>
          <a:lstStyle/>
          <a:p>
            <a:pPr marL="0" indent="0">
              <a:buNone/>
            </a:pPr>
            <a:r>
              <a:rPr lang="en-GB" dirty="0"/>
              <a:t>Hopefully you will recognise that you have the following on your spider diagram, if not check your notes.</a:t>
            </a:r>
          </a:p>
          <a:p>
            <a:pPr marL="0" indent="0">
              <a:buNone/>
            </a:pPr>
            <a:r>
              <a:rPr lang="en-GB" dirty="0"/>
              <a:t>Does it appear familiar? Do you understand the concepts?</a:t>
            </a:r>
          </a:p>
          <a:p>
            <a:pPr marL="0" indent="0">
              <a:buNone/>
            </a:pPr>
            <a:r>
              <a:rPr lang="en-GB" dirty="0"/>
              <a:t> </a:t>
            </a:r>
          </a:p>
          <a:p>
            <a:r>
              <a:rPr lang="en-GB" dirty="0"/>
              <a:t>AO1 – key assumptions (6 marks)</a:t>
            </a:r>
          </a:p>
          <a:p>
            <a:pPr marL="285750" indent="-285750" algn="just">
              <a:lnSpc>
                <a:spcPct val="107000"/>
              </a:lnSpc>
              <a:buFont typeface="Wingdings" panose="05000000000000000000" pitchFamily="2" charset="2"/>
              <a:buChar char="§"/>
            </a:pPr>
            <a:r>
              <a:rPr lang="en-GB" dirty="0"/>
              <a:t>Internal mental processes</a:t>
            </a:r>
          </a:p>
          <a:p>
            <a:pPr marL="285750" indent="-285750" algn="just">
              <a:lnSpc>
                <a:spcPct val="107000"/>
              </a:lnSpc>
              <a:buFont typeface="Wingdings" panose="05000000000000000000" pitchFamily="2" charset="2"/>
              <a:buChar char="§"/>
            </a:pPr>
            <a:r>
              <a:rPr lang="en-GB" dirty="0"/>
              <a:t>Schema</a:t>
            </a:r>
          </a:p>
          <a:p>
            <a:pPr marL="285750" indent="-285750" algn="just">
              <a:lnSpc>
                <a:spcPct val="107000"/>
              </a:lnSpc>
              <a:buFont typeface="Wingdings" panose="05000000000000000000" pitchFamily="2" charset="2"/>
              <a:buChar char="§"/>
            </a:pPr>
            <a:r>
              <a:rPr lang="en-GB" dirty="0"/>
              <a:t>Use of theoretical models</a:t>
            </a:r>
          </a:p>
          <a:p>
            <a:pPr marL="285750" indent="-285750" algn="just">
              <a:lnSpc>
                <a:spcPct val="107000"/>
              </a:lnSpc>
              <a:buFont typeface="Wingdings" panose="05000000000000000000" pitchFamily="2" charset="2"/>
              <a:buChar char="§"/>
            </a:pPr>
            <a:r>
              <a:rPr lang="en-GB" dirty="0"/>
              <a:t>Use of computer models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5813641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runge 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2">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121</TotalTime>
  <Words>827</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Garamond</vt:lpstr>
      <vt:lpstr>Gill Sans MT</vt:lpstr>
      <vt:lpstr>Wingdings</vt:lpstr>
      <vt:lpstr>Savon</vt:lpstr>
      <vt:lpstr>Approaches</vt:lpstr>
      <vt:lpstr>Task one</vt:lpstr>
      <vt:lpstr>Describe and evaluate the behaviourist approach (16)</vt:lpstr>
      <vt:lpstr>Task 2</vt:lpstr>
      <vt:lpstr>AO3</vt:lpstr>
      <vt:lpstr>AO3 </vt:lpstr>
      <vt:lpstr>AO3        </vt:lpstr>
      <vt:lpstr>Over to you…</vt:lpstr>
      <vt:lpstr>DESCRIBE AND EVALUATE THE COGNITIVE APPROACH (16) </vt:lpstr>
      <vt:lpstr>AO3 – 10 marks Using your spider diagram and notes complete the ‘burger’ </vt:lpstr>
      <vt:lpstr>AO3 </vt:lpstr>
      <vt:lpstr>AO3 – this final burger is up to you, there is a hint!</vt:lpstr>
      <vt:lpstr>Please bring all of your notes to the next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Fox</dc:creator>
  <cp:lastModifiedBy>Charlotte Fox</cp:lastModifiedBy>
  <cp:revision>6</cp:revision>
  <dcterms:created xsi:type="dcterms:W3CDTF">2020-09-08T08:33:21Z</dcterms:created>
  <dcterms:modified xsi:type="dcterms:W3CDTF">2020-09-08T10:35:51Z</dcterms:modified>
</cp:coreProperties>
</file>